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B5008F-C1A8-4972-9094-CBCB5463A0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Herhalingsles H1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D6B0594-DF25-43EA-9101-B872C50492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H1 14-09-2020</a:t>
            </a:r>
          </a:p>
        </p:txBody>
      </p:sp>
    </p:spTree>
    <p:extLst>
      <p:ext uri="{BB962C8B-B14F-4D97-AF65-F5344CB8AC3E}">
        <p14:creationId xmlns:p14="http://schemas.microsoft.com/office/powerpoint/2010/main" val="2066070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7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9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6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FC9010B-016B-4322-9226-9EFEDFB6B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nl-NL" sz="3400">
                <a:solidFill>
                  <a:schemeClr val="tx1"/>
                </a:solidFill>
              </a:rPr>
              <a:t>Bespreken De Thuisopdracht</a:t>
            </a:r>
            <a:br>
              <a:rPr lang="nl-NL" sz="3400">
                <a:solidFill>
                  <a:schemeClr val="tx1"/>
                </a:solidFill>
              </a:rPr>
            </a:br>
            <a:r>
              <a:rPr lang="nl-NL" sz="3400">
                <a:solidFill>
                  <a:schemeClr val="tx1"/>
                </a:solidFill>
              </a:rPr>
              <a:t>‘Toekomstbegroting’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CFD759B-AEB8-488C-9576-AFE2DB490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/>
          </a:bodyPr>
          <a:lstStyle/>
          <a:p>
            <a:r>
              <a:rPr lang="nl-NL" dirty="0"/>
              <a:t>Welke ‘posten’ (verschillende soorten inkomsten en uitgaven) vallen je op?</a:t>
            </a:r>
          </a:p>
          <a:p>
            <a:r>
              <a:rPr lang="nl-NL" dirty="0"/>
              <a:t>Welke verschillen zijn er in je ‘Toekomstbegroting’ in vergelijking met je hedendaagse begroting. </a:t>
            </a:r>
          </a:p>
          <a:p>
            <a:r>
              <a:rPr lang="nl-NL" dirty="0"/>
              <a:t>Ben je verrast door iets? Waarom wel/niet?</a:t>
            </a:r>
          </a:p>
          <a:p>
            <a:r>
              <a:rPr lang="nl-NL" dirty="0"/>
              <a:t>Nog vragen over je ‘Toekomstbegroting’</a:t>
            </a:r>
          </a:p>
        </p:txBody>
      </p:sp>
    </p:spTree>
    <p:extLst>
      <p:ext uri="{BB962C8B-B14F-4D97-AF65-F5344CB8AC3E}">
        <p14:creationId xmlns:p14="http://schemas.microsoft.com/office/powerpoint/2010/main" val="1338795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328EC6-F0D8-44D0-9BAC-A3FD6A7C7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Tijd om te oefenen/leren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4E86719-3F38-454B-8276-2CE49B62A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24463" y="145870"/>
            <a:ext cx="6265088" cy="685800"/>
          </a:xfrm>
        </p:spPr>
        <p:txBody>
          <a:bodyPr/>
          <a:lstStyle/>
          <a:p>
            <a:r>
              <a:rPr lang="nl-NL" dirty="0"/>
              <a:t>Oefenen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7F37603-5F0A-48B9-9A44-140CFEE095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25201" y="813766"/>
            <a:ext cx="6264350" cy="3847134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Ga oefenen d.m.v. de lesbriefopdrachten, bouwsteenopdrachten en extra opdrachten. </a:t>
            </a:r>
          </a:p>
          <a:p>
            <a:r>
              <a:rPr lang="nl-NL" dirty="0"/>
              <a:t>Oefen de extra uitgedeelde opdracht over de budgetlijn. </a:t>
            </a:r>
          </a:p>
          <a:p>
            <a:r>
              <a:rPr lang="nl-NL" dirty="0"/>
              <a:t>Overzicht:</a:t>
            </a:r>
            <a:br>
              <a:rPr lang="nl-NL" dirty="0"/>
            </a:br>
            <a:r>
              <a:rPr lang="nl-NL" dirty="0"/>
              <a:t>Omrekenen: Lesbrief A.</a:t>
            </a:r>
            <a:br>
              <a:rPr lang="nl-NL" dirty="0"/>
            </a:br>
            <a:r>
              <a:rPr lang="nl-NL" dirty="0"/>
              <a:t>Budgetlijn: Lesbrief B + Bouwsteen A.</a:t>
            </a:r>
            <a:br>
              <a:rPr lang="nl-NL" dirty="0"/>
            </a:br>
            <a:r>
              <a:rPr lang="nl-NL" dirty="0"/>
              <a:t>Begroting: Lesbrieven B &amp; C + Bouwstenen B &amp; D.</a:t>
            </a:r>
            <a:br>
              <a:rPr lang="nl-NL" dirty="0"/>
            </a:br>
            <a:r>
              <a:rPr lang="nl-NL" dirty="0"/>
              <a:t>Sparen &amp; Reserveren: Lesbrieven B &amp; C.</a:t>
            </a:r>
            <a:br>
              <a:rPr lang="nl-NL" dirty="0"/>
            </a:br>
            <a:r>
              <a:rPr lang="nl-NL" dirty="0"/>
              <a:t>Soorten Inkomsten &amp; Uitgaven: Lesbrief C.</a:t>
            </a:r>
            <a:br>
              <a:rPr lang="nl-NL" dirty="0"/>
            </a:br>
            <a:r>
              <a:rPr lang="nl-NL" dirty="0"/>
              <a:t>Rijkbegroting &amp; Miljoenennota: Lesbrief D.</a:t>
            </a:r>
            <a:br>
              <a:rPr lang="nl-NL" dirty="0"/>
            </a:br>
            <a:r>
              <a:rPr lang="nl-NL" dirty="0"/>
              <a:t>Belastingen: Lesbrief D. 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E588F325-96C7-4C69-B15A-17E8A03EC2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25137" y="4463608"/>
            <a:ext cx="6264414" cy="685800"/>
          </a:xfrm>
        </p:spPr>
        <p:txBody>
          <a:bodyPr/>
          <a:lstStyle/>
          <a:p>
            <a:r>
              <a:rPr lang="nl-NL" dirty="0"/>
              <a:t>Leren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F2A80C1-5123-4142-961A-62FB760916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24463" y="5152352"/>
            <a:ext cx="6265588" cy="1559778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Lees de tekstblokken van de lesbrieven en/of de samenvatting goed door. (Budgetlijn tekenen / Budgetlijn uitrekenen / Omrekenen / Soorten inkomsten en uitgaven / Sparen &amp; Leren / Begroting maken / Vormen van belasting / Rijksbegroting &amp; Miljoenennota). 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60586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828D1E49-2A21-4A83-A0E0-FB1597B4B2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88B852E-5494-418B-A833-75CF016A9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3" name="Freeform 5">
              <a:extLst>
                <a:ext uri="{FF2B5EF4-FFF2-40B4-BE49-F238E27FC236}">
                  <a16:creationId xmlns:a16="http://schemas.microsoft.com/office/drawing/2014/main" id="{DF31E3C1-1A46-4329-9F80-B576692FEE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6">
              <a:extLst>
                <a:ext uri="{FF2B5EF4-FFF2-40B4-BE49-F238E27FC236}">
                  <a16:creationId xmlns:a16="http://schemas.microsoft.com/office/drawing/2014/main" id="{294B4592-99CA-47B1-816F-CE2D44F65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7">
              <a:extLst>
                <a:ext uri="{FF2B5EF4-FFF2-40B4-BE49-F238E27FC236}">
                  <a16:creationId xmlns:a16="http://schemas.microsoft.com/office/drawing/2014/main" id="{BF690E4C-72F8-4AC5-AF99-562763CC67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8">
              <a:extLst>
                <a:ext uri="{FF2B5EF4-FFF2-40B4-BE49-F238E27FC236}">
                  <a16:creationId xmlns:a16="http://schemas.microsoft.com/office/drawing/2014/main" id="{F834CDD4-CAB8-4ACC-9AAC-5399C743DE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9">
              <a:extLst>
                <a:ext uri="{FF2B5EF4-FFF2-40B4-BE49-F238E27FC236}">
                  <a16:creationId xmlns:a16="http://schemas.microsoft.com/office/drawing/2014/main" id="{1AEB045A-6821-475B-A28E-047437ABEF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0">
              <a:extLst>
                <a:ext uri="{FF2B5EF4-FFF2-40B4-BE49-F238E27FC236}">
                  <a16:creationId xmlns:a16="http://schemas.microsoft.com/office/drawing/2014/main" id="{D9B790C0-3D34-4626-BAFB-6EB473F40C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1">
              <a:extLst>
                <a:ext uri="{FF2B5EF4-FFF2-40B4-BE49-F238E27FC236}">
                  <a16:creationId xmlns:a16="http://schemas.microsoft.com/office/drawing/2014/main" id="{EDA4D87F-91A4-4628-9A6E-F01820A7EE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2">
              <a:extLst>
                <a:ext uri="{FF2B5EF4-FFF2-40B4-BE49-F238E27FC236}">
                  <a16:creationId xmlns:a16="http://schemas.microsoft.com/office/drawing/2014/main" id="{045DAB88-124C-459C-A889-DAE9C9BE28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3">
              <a:extLst>
                <a:ext uri="{FF2B5EF4-FFF2-40B4-BE49-F238E27FC236}">
                  <a16:creationId xmlns:a16="http://schemas.microsoft.com/office/drawing/2014/main" id="{85D44010-1DAA-4CAC-B83F-7E3E8C455D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4">
              <a:extLst>
                <a:ext uri="{FF2B5EF4-FFF2-40B4-BE49-F238E27FC236}">
                  <a16:creationId xmlns:a16="http://schemas.microsoft.com/office/drawing/2014/main" id="{E8C01D66-5C93-4A2E-AA74-DE97574EA4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5">
              <a:extLst>
                <a:ext uri="{FF2B5EF4-FFF2-40B4-BE49-F238E27FC236}">
                  <a16:creationId xmlns:a16="http://schemas.microsoft.com/office/drawing/2014/main" id="{E2E1A6E1-6C4A-47D3-81E2-9F8624F1BB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6">
              <a:extLst>
                <a:ext uri="{FF2B5EF4-FFF2-40B4-BE49-F238E27FC236}">
                  <a16:creationId xmlns:a16="http://schemas.microsoft.com/office/drawing/2014/main" id="{3E849CB5-4526-49DC-B77B-A20FDB7FF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7">
              <a:extLst>
                <a:ext uri="{FF2B5EF4-FFF2-40B4-BE49-F238E27FC236}">
                  <a16:creationId xmlns:a16="http://schemas.microsoft.com/office/drawing/2014/main" id="{5A18C8A4-FB2A-44C1-93D3-26C6DDFE0C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8">
              <a:extLst>
                <a:ext uri="{FF2B5EF4-FFF2-40B4-BE49-F238E27FC236}">
                  <a16:creationId xmlns:a16="http://schemas.microsoft.com/office/drawing/2014/main" id="{85D014FD-8C5A-4071-B19E-4910AAB618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9">
              <a:extLst>
                <a:ext uri="{FF2B5EF4-FFF2-40B4-BE49-F238E27FC236}">
                  <a16:creationId xmlns:a16="http://schemas.microsoft.com/office/drawing/2014/main" id="{A37D7262-3596-4026-9AD4-E94332E526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0">
              <a:extLst>
                <a:ext uri="{FF2B5EF4-FFF2-40B4-BE49-F238E27FC236}">
                  <a16:creationId xmlns:a16="http://schemas.microsoft.com/office/drawing/2014/main" id="{187E37E0-AAC3-4B33-AF36-334ACCBD33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1">
              <a:extLst>
                <a:ext uri="{FF2B5EF4-FFF2-40B4-BE49-F238E27FC236}">
                  <a16:creationId xmlns:a16="http://schemas.microsoft.com/office/drawing/2014/main" id="{409758BB-8A0E-4BEB-BC0C-F410AD98CD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2">
              <a:extLst>
                <a:ext uri="{FF2B5EF4-FFF2-40B4-BE49-F238E27FC236}">
                  <a16:creationId xmlns:a16="http://schemas.microsoft.com/office/drawing/2014/main" id="{97C4EFE2-9D25-4978-BD9A-873B492702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23">
              <a:extLst>
                <a:ext uri="{FF2B5EF4-FFF2-40B4-BE49-F238E27FC236}">
                  <a16:creationId xmlns:a16="http://schemas.microsoft.com/office/drawing/2014/main" id="{9CCAF82A-A0E0-4B55-A97B-EFFAE79AF7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24">
              <a:extLst>
                <a:ext uri="{FF2B5EF4-FFF2-40B4-BE49-F238E27FC236}">
                  <a16:creationId xmlns:a16="http://schemas.microsoft.com/office/drawing/2014/main" id="{4F800DD8-3954-4F73-8807-16F1CFAC1E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25">
              <a:extLst>
                <a:ext uri="{FF2B5EF4-FFF2-40B4-BE49-F238E27FC236}">
                  <a16:creationId xmlns:a16="http://schemas.microsoft.com/office/drawing/2014/main" id="{84E1C91A-4B06-4852-918C-6380FA98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A80A44B9-C7D3-4456-B458-FBBB96CA4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795527"/>
            <a:ext cx="10488547" cy="1190912"/>
          </a:xfrm>
        </p:spPr>
        <p:txBody>
          <a:bodyPr>
            <a:normAutofit/>
          </a:bodyPr>
          <a:lstStyle/>
          <a:p>
            <a:r>
              <a:rPr lang="nl-NL">
                <a:solidFill>
                  <a:schemeClr val="tx2"/>
                </a:solidFill>
              </a:rPr>
              <a:t>Zelf aan de slag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E972DE0D-2E53-4159-ABD3-C60152426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030" y="2250281"/>
            <a:ext cx="4959318" cy="3678237"/>
          </a:xfrm>
          <a:prstGeom prst="rect">
            <a:avLst/>
          </a:prstGeom>
          <a:solidFill>
            <a:schemeClr val="bg1"/>
          </a:solidFill>
          <a:ln w="19050">
            <a:solidFill>
              <a:srgbClr val="4DA8C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B5C9FAF-DD92-496D-A35E-DD18839C75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3337" y="2416047"/>
            <a:ext cx="3346704" cy="3346704"/>
          </a:xfrm>
          <a:prstGeom prst="rect">
            <a:avLst/>
          </a:prstGeom>
          <a:ln w="12700">
            <a:noFill/>
          </a:ln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30765E4-7ABF-47F0-91BC-1407FBE96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0703" y="2228850"/>
            <a:ext cx="5028928" cy="3699669"/>
          </a:xfrm>
        </p:spPr>
        <p:txBody>
          <a:bodyPr>
            <a:normAutofit/>
          </a:bodyPr>
          <a:lstStyle/>
          <a:p>
            <a:pPr>
              <a:buClr>
                <a:srgbClr val="4DA8C2"/>
              </a:buClr>
            </a:pPr>
            <a:r>
              <a:rPr lang="nl-NL" dirty="0"/>
              <a:t>Ga de komende 30 minuten in alle stilte zelfstandig oefenen/leren.</a:t>
            </a:r>
          </a:p>
          <a:p>
            <a:pPr>
              <a:buClr>
                <a:srgbClr val="4DA8C2"/>
              </a:buClr>
            </a:pPr>
            <a:r>
              <a:rPr lang="nl-NL" dirty="0"/>
              <a:t>Heb je een vraag stel deze aan de docent.</a:t>
            </a:r>
          </a:p>
          <a:p>
            <a:pPr>
              <a:buClr>
                <a:srgbClr val="4DA8C2"/>
              </a:buClr>
            </a:pPr>
            <a:r>
              <a:rPr lang="nl-NL" dirty="0"/>
              <a:t>Er mogen naast </a:t>
            </a:r>
            <a:r>
              <a:rPr lang="nl-NL" dirty="0" err="1"/>
              <a:t>Learnbeat</a:t>
            </a:r>
            <a:r>
              <a:rPr lang="nl-NL" dirty="0"/>
              <a:t> ook andere (digitale) hulpmiddelen gebruikt worden die helpen bij het leren. </a:t>
            </a:r>
          </a:p>
          <a:p>
            <a:pPr>
              <a:buClr>
                <a:srgbClr val="4DA8C2"/>
              </a:buClr>
            </a:pPr>
            <a:r>
              <a:rPr lang="nl-NL" dirty="0"/>
              <a:t>Er wordt GEEN muziek geluisterd. </a:t>
            </a:r>
          </a:p>
        </p:txBody>
      </p:sp>
    </p:spTree>
    <p:extLst>
      <p:ext uri="{BB962C8B-B14F-4D97-AF65-F5344CB8AC3E}">
        <p14:creationId xmlns:p14="http://schemas.microsoft.com/office/powerpoint/2010/main" val="2192198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FD8F1113-2E3C-46E3-B54F-B7F421EEF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65DDECC-A11E-434E-87B2-8997CD3832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id="{B54A4D14-513F-4121-92D3-5CCB468962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id="{6C3411F1-AD17-499D-AFEF-2F300F6DF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7">
              <a:extLst>
                <a:ext uri="{FF2B5EF4-FFF2-40B4-BE49-F238E27FC236}">
                  <a16:creationId xmlns:a16="http://schemas.microsoft.com/office/drawing/2014/main" id="{60BF2CBE-B1E9-4C42-89DC-C35E4E6516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8">
              <a:extLst>
                <a:ext uri="{FF2B5EF4-FFF2-40B4-BE49-F238E27FC236}">
                  <a16:creationId xmlns:a16="http://schemas.microsoft.com/office/drawing/2014/main" id="{72C95A87-DCDB-41C4-B774-744B3ECBE8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9">
              <a:extLst>
                <a:ext uri="{FF2B5EF4-FFF2-40B4-BE49-F238E27FC236}">
                  <a16:creationId xmlns:a16="http://schemas.microsoft.com/office/drawing/2014/main" id="{BCB97515-32FF-43A6-A51C-B140193ABB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0">
              <a:extLst>
                <a:ext uri="{FF2B5EF4-FFF2-40B4-BE49-F238E27FC236}">
                  <a16:creationId xmlns:a16="http://schemas.microsoft.com/office/drawing/2014/main" id="{9C6379D3-7045-4B76-9409-6D23D753D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id="{7C324CDD-B30F-47DD-8627-E2171D5E83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id="{61B1C1DE-4201-4989-BE65-41ADC24725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id="{0A9092BE-A36C-4833-8E71-2850F4AF7C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id="{806398CC-D327-4E06-838C-31119BD56F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id="{1E3F0C5B-76A9-4A8F-A1CB-35C0DE83A8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id="{70A741CC-E736-448A-A94E-5C8BB9711D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7">
              <a:extLst>
                <a:ext uri="{FF2B5EF4-FFF2-40B4-BE49-F238E27FC236}">
                  <a16:creationId xmlns:a16="http://schemas.microsoft.com/office/drawing/2014/main" id="{202722D1-549B-407E-BF75-2A1E8DB5BA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8">
              <a:extLst>
                <a:ext uri="{FF2B5EF4-FFF2-40B4-BE49-F238E27FC236}">
                  <a16:creationId xmlns:a16="http://schemas.microsoft.com/office/drawing/2014/main" id="{5CA8D742-18BD-41B5-9C00-FCFFAED257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9">
              <a:extLst>
                <a:ext uri="{FF2B5EF4-FFF2-40B4-BE49-F238E27FC236}">
                  <a16:creationId xmlns:a16="http://schemas.microsoft.com/office/drawing/2014/main" id="{8BF81081-4C33-488E-A37E-B95567D0BF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20">
              <a:extLst>
                <a:ext uri="{FF2B5EF4-FFF2-40B4-BE49-F238E27FC236}">
                  <a16:creationId xmlns:a16="http://schemas.microsoft.com/office/drawing/2014/main" id="{462F0DE0-CEBA-420B-8032-FB60893B8E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1">
              <a:extLst>
                <a:ext uri="{FF2B5EF4-FFF2-40B4-BE49-F238E27FC236}">
                  <a16:creationId xmlns:a16="http://schemas.microsoft.com/office/drawing/2014/main" id="{79C8D19E-E3D6-45A6-BCA2-5918A37D7A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2">
              <a:extLst>
                <a:ext uri="{FF2B5EF4-FFF2-40B4-BE49-F238E27FC236}">
                  <a16:creationId xmlns:a16="http://schemas.microsoft.com/office/drawing/2014/main" id="{43280283-E04A-43CA-BFA1-F285486A2F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3">
              <a:extLst>
                <a:ext uri="{FF2B5EF4-FFF2-40B4-BE49-F238E27FC236}">
                  <a16:creationId xmlns:a16="http://schemas.microsoft.com/office/drawing/2014/main" id="{38328CB6-0FC5-4AEA-BC7E-489267CB6F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36A2EA2D-62B6-44BD-907C-E9CED988B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7793" y="4614902"/>
            <a:ext cx="8081960" cy="943954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endParaRPr lang="en-US" sz="4000" dirty="0">
              <a:solidFill>
                <a:schemeClr val="tx2"/>
              </a:solidFill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D5B6F9C-D39A-482E-9A57-D81DB3804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47793" y="5558857"/>
            <a:ext cx="8081960" cy="522636"/>
          </a:xfrm>
        </p:spPr>
        <p:txBody>
          <a:bodyPr vert="horz" lIns="91440" tIns="0" rIns="91440" bIns="45720" rtlCol="0">
            <a:normAutofit/>
          </a:bodyPr>
          <a:lstStyle/>
          <a:p>
            <a:pPr>
              <a:lnSpc>
                <a:spcPct val="100000"/>
              </a:lnSpc>
            </a:pPr>
            <a:endParaRPr lang="en-US" sz="1600">
              <a:solidFill>
                <a:schemeClr val="tx2"/>
              </a:solidFill>
            </a:endParaRPr>
          </a:p>
        </p:txBody>
      </p:sp>
      <p:sp>
        <p:nvSpPr>
          <p:cNvPr id="58" name="Isosceles Triangle 39">
            <a:extLst>
              <a:ext uri="{FF2B5EF4-FFF2-40B4-BE49-F238E27FC236}">
                <a16:creationId xmlns:a16="http://schemas.microsoft.com/office/drawing/2014/main" id="{4F37E7FB-7372-47E3-914E-7CF7E94B1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892384" y="4386808"/>
            <a:ext cx="407233" cy="351063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6E168E2-3256-43A5-9298-9E5A6AE8F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2847" y="954593"/>
            <a:ext cx="6086306" cy="343221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Afbeelding 3" descr="Afbeelding met tekening&#10;&#10;Automatisch gegenereerde beschrijving">
            <a:extLst>
              <a:ext uri="{FF2B5EF4-FFF2-40B4-BE49-F238E27FC236}">
                <a16:creationId xmlns:a16="http://schemas.microsoft.com/office/drawing/2014/main" id="{B6271B49-A80F-4366-84D8-BFE3C9FC32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6447" y="1120792"/>
            <a:ext cx="4379105" cy="3099816"/>
          </a:xfrm>
          <a:prstGeom prst="rect">
            <a:avLst/>
          </a:prstGeom>
          <a:ln w="12700">
            <a:noFill/>
          </a:ln>
        </p:spPr>
      </p:pic>
    </p:spTree>
    <p:extLst>
      <p:ext uri="{BB962C8B-B14F-4D97-AF65-F5344CB8AC3E}">
        <p14:creationId xmlns:p14="http://schemas.microsoft.com/office/powerpoint/2010/main" val="480905350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250</Words>
  <Application>Microsoft Office PowerPoint</Application>
  <PresentationFormat>Breedbeeld</PresentationFormat>
  <Paragraphs>19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Calibri Light</vt:lpstr>
      <vt:lpstr>Rockwell</vt:lpstr>
      <vt:lpstr>Wingdings</vt:lpstr>
      <vt:lpstr>Atlas</vt:lpstr>
      <vt:lpstr>Herhalingsles H1</vt:lpstr>
      <vt:lpstr>Bespreken De Thuisopdracht ‘Toekomstbegroting’</vt:lpstr>
      <vt:lpstr>Tijd om te oefenen/leren</vt:lpstr>
      <vt:lpstr>Zelf aan de slag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Herhalingsles H1</dc:title>
  <dc:creator>B. van Orsouw</dc:creator>
  <cp:lastModifiedBy>B. van Orsouw</cp:lastModifiedBy>
  <cp:revision>6</cp:revision>
  <dcterms:created xsi:type="dcterms:W3CDTF">2020-09-12T13:21:59Z</dcterms:created>
  <dcterms:modified xsi:type="dcterms:W3CDTF">2020-10-25T13:58:04Z</dcterms:modified>
</cp:coreProperties>
</file>